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 id="2147483723" r:id="rId5"/>
  </p:sldMasterIdLst>
  <p:notesMasterIdLst>
    <p:notesMasterId r:id="rId20"/>
  </p:notesMasterIdLst>
  <p:handoutMasterIdLst>
    <p:handoutMasterId r:id="rId21"/>
  </p:handoutMasterIdLst>
  <p:sldIdLst>
    <p:sldId id="3680" r:id="rId6"/>
    <p:sldId id="3694" r:id="rId7"/>
    <p:sldId id="3682" r:id="rId8"/>
    <p:sldId id="3695" r:id="rId9"/>
    <p:sldId id="3696" r:id="rId10"/>
    <p:sldId id="3698" r:id="rId11"/>
    <p:sldId id="3699" r:id="rId12"/>
    <p:sldId id="3700" r:id="rId13"/>
    <p:sldId id="262" r:id="rId14"/>
    <p:sldId id="263" r:id="rId15"/>
    <p:sldId id="265" r:id="rId16"/>
    <p:sldId id="264" r:id="rId17"/>
    <p:sldId id="266" r:id="rId18"/>
    <p:sldId id="3701" r:id="rId1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94"/>
            <p14:sldId id="3682"/>
            <p14:sldId id="3695"/>
            <p14:sldId id="3696"/>
            <p14:sldId id="3698"/>
            <p14:sldId id="3699"/>
            <p14:sldId id="3700"/>
            <p14:sldId id="262"/>
            <p14:sldId id="263"/>
            <p14:sldId id="265"/>
            <p14:sldId id="264"/>
            <p14:sldId id="266"/>
            <p14:sldId id="370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377" autoAdjust="0"/>
  </p:normalViewPr>
  <p:slideViewPr>
    <p:cSldViewPr snapToGrid="0">
      <p:cViewPr varScale="1">
        <p:scale>
          <a:sx n="58" d="100"/>
          <a:sy n="58" d="100"/>
        </p:scale>
        <p:origin x="979" y="274"/>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8/1/2024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8/1/2024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5</a:t>
            </a:fld>
            <a:endParaRPr lang="en-US"/>
          </a:p>
        </p:txBody>
      </p:sp>
    </p:spTree>
    <p:extLst>
      <p:ext uri="{BB962C8B-B14F-4D97-AF65-F5344CB8AC3E}">
        <p14:creationId xmlns:p14="http://schemas.microsoft.com/office/powerpoint/2010/main" val="327016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22F-D06A-450D-5822-72C0A3B03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0062D-6941-3DE8-0C82-D1984AE0E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2B492-67E1-550E-2654-4FB9A66335D3}"/>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A9B93C93-8F3B-566D-306C-0BE10168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F3D77-FF6C-E1C3-DB17-2125081C87E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179674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AAD-B9E9-BA5C-26A3-7F7C208EA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C9F70-78BC-FDC3-6380-58422D03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6D889-355F-367D-F5AD-03C82022AC31}"/>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C0D44757-DEA1-D1EA-3709-7239EDB30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AFB6D-074F-017B-AF69-C068B5E112A1}"/>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13663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DD5-0722-D107-5217-66BE81638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9A2DF-8FFA-29F7-D1C1-B7EB4904E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A9CE1-F1EB-A04F-846A-B62C44AD8CBD}"/>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E7598666-E90E-E117-9248-BD8888D2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685-E2BA-DC05-24D0-65537FB68C42}"/>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306080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5A03-81B7-6807-6DBC-DDD0464A1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47329-31F3-F9F1-FF62-333D88896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37442-29D4-A065-FEFC-5272D6E6B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41AFC-9030-D8DB-A423-703D6E700F9E}"/>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6" name="Footer Placeholder 5">
            <a:extLst>
              <a:ext uri="{FF2B5EF4-FFF2-40B4-BE49-F238E27FC236}">
                <a16:creationId xmlns:a16="http://schemas.microsoft.com/office/drawing/2014/main" id="{97C1C081-7935-010D-6C7B-CE54EFAC1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821C-5DED-0742-6E37-B6199498216B}"/>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21401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0162-D950-0D03-38D5-8CD35DF60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AE495-E8AD-D0BB-BD6D-B0016E948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F6840-D10A-8914-9C2A-8D283129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670CC-4ED0-DB30-F31C-565B9505E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26DC-F5D3-1486-088D-61BAEDC00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9FAF-DF6F-C14B-7CB5-C2D39C17CC37}"/>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8" name="Footer Placeholder 7">
            <a:extLst>
              <a:ext uri="{FF2B5EF4-FFF2-40B4-BE49-F238E27FC236}">
                <a16:creationId xmlns:a16="http://schemas.microsoft.com/office/drawing/2014/main" id="{C8F8AB0A-4CD2-944A-2A74-9A177507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5BA286-B5E3-52B2-0B58-74EADCD2A25D}"/>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34670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4AE3-8E97-12C6-6110-E7D90D3A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24135-283E-A0EB-9696-4410DA63DE72}"/>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4" name="Footer Placeholder 3">
            <a:extLst>
              <a:ext uri="{FF2B5EF4-FFF2-40B4-BE49-F238E27FC236}">
                <a16:creationId xmlns:a16="http://schemas.microsoft.com/office/drawing/2014/main" id="{0F66B800-FC86-E411-F889-4B2A8A6E9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0B5E93-C60A-9399-D2F6-F3AD6C8E53B9}"/>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083437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0FDD5-C82F-E3E1-9640-85A1FC387FC3}"/>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3" name="Footer Placeholder 2">
            <a:extLst>
              <a:ext uri="{FF2B5EF4-FFF2-40B4-BE49-F238E27FC236}">
                <a16:creationId xmlns:a16="http://schemas.microsoft.com/office/drawing/2014/main" id="{186C055F-311F-478D-0F2B-46719B9B9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DD13A-E11E-CE7A-88E4-34D136F10DA0}"/>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60157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A975-4ACC-88BE-235F-CE755D868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10776-032F-FDE2-D726-9CD49FE03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FA6EF-8880-8189-489E-BC3024BE3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421F7-0576-8923-030D-2D14CC5B3C68}"/>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6" name="Footer Placeholder 5">
            <a:extLst>
              <a:ext uri="{FF2B5EF4-FFF2-40B4-BE49-F238E27FC236}">
                <a16:creationId xmlns:a16="http://schemas.microsoft.com/office/drawing/2014/main" id="{65B2158D-7499-9C78-E65B-93F190DE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4BFBA-7B9E-ADF9-7DAD-3BC4C66BB84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657115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EC1-6591-279D-A739-6A7540B0D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0FC00-E894-B76D-9902-5BCBF19BC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7687AD-3F0B-1B06-3B17-F890D17F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8B21-D0EA-0C7E-7D71-D71745E814E7}"/>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6" name="Footer Placeholder 5">
            <a:extLst>
              <a:ext uri="{FF2B5EF4-FFF2-40B4-BE49-F238E27FC236}">
                <a16:creationId xmlns:a16="http://schemas.microsoft.com/office/drawing/2014/main" id="{E9446A8B-A201-54A9-F82C-E821E0FC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F4595-9C6D-D36E-8298-D6304EC7951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28040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9DFA-D50A-6105-503A-F2B94243C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0812-E3E0-7024-10E5-1C5092F01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0ED93-3E9F-C17B-BE17-30C40DE999A4}"/>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D6EDF34D-447E-0AD9-893A-736966872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AD6D4-FD4F-8E9C-4722-9368768A3A93}"/>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504081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4295B-3782-FB66-8E49-2F1B5505B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285BA-7FD2-C1C5-6A65-D6E7858A6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5168A-047B-293A-52B5-753805885DF5}"/>
              </a:ext>
            </a:extLst>
          </p:cNvPr>
          <p:cNvSpPr>
            <a:spLocks noGrp="1"/>
          </p:cNvSpPr>
          <p:nvPr>
            <p:ph type="dt" sz="half" idx="10"/>
          </p:nvPr>
        </p:nvSpPr>
        <p:spPr/>
        <p:txBody>
          <a:body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8B2CFDA8-5FAE-7258-D5A4-B54DDFCE3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4A885-983E-3CE2-D086-63E71DF474B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0451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8/1/2024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8/1/2024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25C42-7297-B21C-8141-E338844E5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F7F8FF-F4CF-6F5E-DB47-8CE1030D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916A3-1107-F385-DBBB-A55FA36B4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3ABB-9F61-4A63-8844-34A9E2CB80C2}" type="datetimeFigureOut">
              <a:rPr lang="en-US" smtClean="0"/>
              <a:t>8/1/2024</a:t>
            </a:fld>
            <a:endParaRPr lang="en-US"/>
          </a:p>
        </p:txBody>
      </p:sp>
      <p:sp>
        <p:nvSpPr>
          <p:cNvPr id="5" name="Footer Placeholder 4">
            <a:extLst>
              <a:ext uri="{FF2B5EF4-FFF2-40B4-BE49-F238E27FC236}">
                <a16:creationId xmlns:a16="http://schemas.microsoft.com/office/drawing/2014/main" id="{6D00D999-A300-C469-89AB-ECB410B14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AB0D4-A33C-52CF-7DEE-B1491F2CD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4F66-B543-4237-AFBC-C09FCDE57F95}" type="slidenum">
              <a:rPr lang="en-US" smtClean="0"/>
              <a:t>‹#›</a:t>
            </a:fld>
            <a:endParaRPr lang="en-US"/>
          </a:p>
        </p:txBody>
      </p:sp>
    </p:spTree>
    <p:extLst>
      <p:ext uri="{BB962C8B-B14F-4D97-AF65-F5344CB8AC3E}">
        <p14:creationId xmlns:p14="http://schemas.microsoft.com/office/powerpoint/2010/main" val="144078908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samwelmollel/jasiri_presentation" TargetMode="External"/><Relationship Id="rId2" Type="http://schemas.openxmlformats.org/officeDocument/2006/relationships/hyperlink" Target="https://github.com/Sartify/JasiriAI_Afrocentric" TargetMode="External"/><Relationship Id="rId1" Type="http://schemas.openxmlformats.org/officeDocument/2006/relationships/slideLayout" Target="../slideLayouts/slideLayout2.xml"/><Relationship Id="rId6" Type="http://schemas.openxmlformats.org/officeDocument/2006/relationships/hyperlink" Target="https://diegomigliavacca.wordpress.com/" TargetMode="Externa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mailto:michael.mollel@sartify.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a:bodyPr>
          <a:lstStyle/>
          <a:p>
            <a:r>
              <a:rPr lang="en-GB" dirty="0"/>
              <a:t>Building Afrocentric AI Models</a:t>
            </a:r>
            <a:endParaRPr lang="en-US" dirty="0"/>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941959"/>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                          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pic>
        <p:nvPicPr>
          <p:cNvPr id="7" name="Picture 6">
            <a:extLst>
              <a:ext uri="{FF2B5EF4-FFF2-40B4-BE49-F238E27FC236}">
                <a16:creationId xmlns:a16="http://schemas.microsoft.com/office/drawing/2014/main" id="{1AA7AA19-2F09-A436-A958-46215F865431}"/>
              </a:ext>
            </a:extLst>
          </p:cNvPr>
          <p:cNvPicPr>
            <a:picLocks noChangeAspect="1"/>
          </p:cNvPicPr>
          <p:nvPr/>
        </p:nvPicPr>
        <p:blipFill>
          <a:blip r:embed="rId5"/>
          <a:stretch>
            <a:fillRect/>
          </a:stretch>
        </p:blipFill>
        <p:spPr>
          <a:xfrm>
            <a:off x="7910591" y="1152000"/>
            <a:ext cx="4276569" cy="2880000"/>
          </a:xfrm>
          <a:prstGeom prst="rect">
            <a:avLst/>
          </a:prstGeom>
        </p:spPr>
      </p:pic>
      <p:sp>
        <p:nvSpPr>
          <p:cNvPr id="8" name="Rectangle 7">
            <a:extLst>
              <a:ext uri="{FF2B5EF4-FFF2-40B4-BE49-F238E27FC236}">
                <a16:creationId xmlns:a16="http://schemas.microsoft.com/office/drawing/2014/main" id="{A58FF984-75B1-5E3F-0893-F31CB7DEB141}"/>
              </a:ext>
            </a:extLst>
          </p:cNvPr>
          <p:cNvSpPr/>
          <p:nvPr/>
        </p:nvSpPr>
        <p:spPr>
          <a:xfrm>
            <a:off x="9840036" y="2174543"/>
            <a:ext cx="586854"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3DC6813-DD32-CECB-A723-5F156A4AA0EF}"/>
              </a:ext>
            </a:extLst>
          </p:cNvPr>
          <p:cNvSpPr/>
          <p:nvPr/>
        </p:nvSpPr>
        <p:spPr>
          <a:xfrm>
            <a:off x="8967788" y="3614198"/>
            <a:ext cx="2068699"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E649486-B94E-8135-2911-EB54CEAAC99D}"/>
              </a:ext>
            </a:extLst>
          </p:cNvPr>
          <p:cNvPicPr>
            <a:picLocks noChangeAspect="1"/>
          </p:cNvPicPr>
          <p:nvPr/>
        </p:nvPicPr>
        <p:blipFill rotWithShape="1">
          <a:blip r:embed="rId6"/>
          <a:srcRect l="19138" t="34251" r="20835" b="34824"/>
          <a:stretch/>
        </p:blipFill>
        <p:spPr>
          <a:xfrm>
            <a:off x="56337" y="0"/>
            <a:ext cx="2019300" cy="979714"/>
          </a:xfrm>
          <a:prstGeom prst="rect">
            <a:avLst/>
          </a:prstGeom>
        </p:spPr>
      </p:pic>
    </p:spTree>
    <p:extLst>
      <p:ext uri="{BB962C8B-B14F-4D97-AF65-F5344CB8AC3E}">
        <p14:creationId xmlns:p14="http://schemas.microsoft.com/office/powerpoint/2010/main" val="160523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grpSp>
        <p:nvGrpSpPr>
          <p:cNvPr id="5" name="Group 4">
            <a:extLst>
              <a:ext uri="{FF2B5EF4-FFF2-40B4-BE49-F238E27FC236}">
                <a16:creationId xmlns:a16="http://schemas.microsoft.com/office/drawing/2014/main" id="{C3C40A13-946C-8DDB-2F4E-458A82681BA6}"/>
              </a:ext>
            </a:extLst>
          </p:cNvPr>
          <p:cNvGrpSpPr/>
          <p:nvPr/>
        </p:nvGrpSpPr>
        <p:grpSpPr>
          <a:xfrm>
            <a:off x="7971498" y="2324235"/>
            <a:ext cx="4068000" cy="3240000"/>
            <a:chOff x="8265446" y="3995872"/>
            <a:chExt cx="3921714" cy="2880000"/>
          </a:xfrm>
        </p:grpSpPr>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Rounded Corners 11">
            <a:extLst>
              <a:ext uri="{FF2B5EF4-FFF2-40B4-BE49-F238E27FC236}">
                <a16:creationId xmlns:a16="http://schemas.microsoft.com/office/drawing/2014/main" id="{987B26CB-4B26-8E2E-DC62-339B599074D4}"/>
              </a:ext>
            </a:extLst>
          </p:cNvPr>
          <p:cNvSpPr/>
          <p:nvPr/>
        </p:nvSpPr>
        <p:spPr>
          <a:xfrm>
            <a:off x="7946460" y="2419351"/>
            <a:ext cx="4068000" cy="520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Resized Word Embeddings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0AA73E6-85A2-6EBA-7A07-270218CBEA9D}"/>
              </a:ext>
            </a:extLst>
          </p:cNvPr>
          <p:cNvPicPr>
            <a:picLocks noChangeAspect="1"/>
          </p:cNvPicPr>
          <p:nvPr/>
        </p:nvPicPr>
        <p:blipFill rotWithShape="1">
          <a:blip r:embed="rId5"/>
          <a:srcRect l="19138" t="34251" r="20835" b="34824"/>
          <a:stretch/>
        </p:blipFill>
        <p:spPr>
          <a:xfrm>
            <a:off x="79904" y="-9039"/>
            <a:ext cx="2019300" cy="979714"/>
          </a:xfrm>
          <a:prstGeom prst="rect">
            <a:avLst/>
          </a:prstGeom>
        </p:spPr>
      </p:pic>
    </p:spTree>
    <p:extLst>
      <p:ext uri="{BB962C8B-B14F-4D97-AF65-F5344CB8AC3E}">
        <p14:creationId xmlns:p14="http://schemas.microsoft.com/office/powerpoint/2010/main" val="103438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Continue the Pretraining </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Initialize model with original Foundation model weights</a:t>
            </a:r>
          </a:p>
          <a:p>
            <a:pPr marL="514350" indent="-514350" algn="just">
              <a:lnSpc>
                <a:spcPct val="100000"/>
              </a:lnSpc>
              <a:buFont typeface="+mj-lt"/>
              <a:buAutoNum type="alphaLcParenR"/>
            </a:pPr>
            <a:r>
              <a:rPr lang="en-US" dirty="0"/>
              <a:t>Pretrain on Dataset corpus using Causal Language Modeling (CLM) as an objective</a:t>
            </a:r>
          </a:p>
          <a:p>
            <a:pPr marL="514350" indent="-514350" algn="just">
              <a:lnSpc>
                <a:spcPct val="100000"/>
              </a:lnSpc>
              <a:buFont typeface="+mj-lt"/>
              <a:buAutoNum type="alphaLcParenR"/>
            </a:pPr>
            <a:r>
              <a:rPr lang="en-US" dirty="0"/>
              <a:t>Apply Low-Rank Adaptation (</a:t>
            </a:r>
            <a:r>
              <a:rPr lang="en-US" dirty="0" err="1"/>
              <a:t>LoRA</a:t>
            </a:r>
            <a:r>
              <a:rPr lang="en-US" dirty="0"/>
              <a:t>) for efficient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5" name="Picture 4">
            <a:extLst>
              <a:ext uri="{FF2B5EF4-FFF2-40B4-BE49-F238E27FC236}">
                <a16:creationId xmlns:a16="http://schemas.microsoft.com/office/drawing/2014/main" id="{013EDA94-B044-8534-88D0-60BAF1967E6C}"/>
              </a:ext>
            </a:extLst>
          </p:cNvPr>
          <p:cNvPicPr>
            <a:picLocks noChangeAspect="1"/>
          </p:cNvPicPr>
          <p:nvPr/>
        </p:nvPicPr>
        <p:blipFill rotWithShape="1">
          <a:blip r:embed="rId3"/>
          <a:srcRect l="2015" t="4602" r="36791" b="4204"/>
          <a:stretch/>
        </p:blipFill>
        <p:spPr>
          <a:xfrm>
            <a:off x="7178778" y="3261814"/>
            <a:ext cx="4910471" cy="3096000"/>
          </a:xfrm>
          <a:prstGeom prst="rect">
            <a:avLst/>
          </a:prstGeom>
        </p:spPr>
      </p:pic>
      <p:pic>
        <p:nvPicPr>
          <p:cNvPr id="6" name="Picture 5">
            <a:extLst>
              <a:ext uri="{FF2B5EF4-FFF2-40B4-BE49-F238E27FC236}">
                <a16:creationId xmlns:a16="http://schemas.microsoft.com/office/drawing/2014/main" id="{E8EC704F-A740-E5C8-7FD2-40FE7A6FC413}"/>
              </a:ext>
            </a:extLst>
          </p:cNvPr>
          <p:cNvPicPr>
            <a:picLocks noChangeAspect="1"/>
          </p:cNvPicPr>
          <p:nvPr/>
        </p:nvPicPr>
        <p:blipFill>
          <a:blip r:embed="rId4"/>
          <a:stretch>
            <a:fillRect/>
          </a:stretch>
        </p:blipFill>
        <p:spPr>
          <a:xfrm>
            <a:off x="10501346" y="4081176"/>
            <a:ext cx="1152244" cy="1152244"/>
          </a:xfrm>
          <a:prstGeom prst="rect">
            <a:avLst/>
          </a:prstGeom>
        </p:spPr>
      </p:pic>
      <p:pic>
        <p:nvPicPr>
          <p:cNvPr id="7" name="Picture 6">
            <a:extLst>
              <a:ext uri="{FF2B5EF4-FFF2-40B4-BE49-F238E27FC236}">
                <a16:creationId xmlns:a16="http://schemas.microsoft.com/office/drawing/2014/main" id="{EFA87308-3332-6DE5-C25D-72E30F684FAB}"/>
              </a:ext>
            </a:extLst>
          </p:cNvPr>
          <p:cNvPicPr>
            <a:picLocks noChangeAspect="1"/>
          </p:cNvPicPr>
          <p:nvPr/>
        </p:nvPicPr>
        <p:blipFill rotWithShape="1">
          <a:blip r:embed="rId5"/>
          <a:srcRect l="1941" t="9923" r="39626" b="20845"/>
          <a:stretch/>
        </p:blipFill>
        <p:spPr>
          <a:xfrm>
            <a:off x="0" y="3429000"/>
            <a:ext cx="7124132" cy="3243617"/>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7E2A2A6-836A-3472-25FA-5981EA9B0F18}"/>
              </a:ext>
            </a:extLst>
          </p:cNvPr>
          <p:cNvPicPr>
            <a:picLocks noChangeAspect="1"/>
          </p:cNvPicPr>
          <p:nvPr/>
        </p:nvPicPr>
        <p:blipFill rotWithShape="1">
          <a:blip r:embed="rId6"/>
          <a:srcRect l="19138" t="34251" r="20835" b="34824"/>
          <a:stretch/>
        </p:blipFill>
        <p:spPr>
          <a:xfrm>
            <a:off x="-9100" y="45064"/>
            <a:ext cx="2019300" cy="979714"/>
          </a:xfrm>
          <a:prstGeom prst="rect">
            <a:avLst/>
          </a:prstGeom>
        </p:spPr>
      </p:pic>
    </p:spTree>
    <p:extLst>
      <p:ext uri="{BB962C8B-B14F-4D97-AF65-F5344CB8AC3E}">
        <p14:creationId xmlns:p14="http://schemas.microsoft.com/office/powerpoint/2010/main" val="150977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Finetuning for Instruction Following </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1899353" y="2090828"/>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prstClr val="white"/>
                </a:solidFill>
                <a:effectLst/>
                <a:uLnTx/>
                <a:uFillTx/>
                <a:latin typeface="Calibri" panose="020F0502020204030204"/>
                <a:ea typeface="+mn-ea"/>
                <a:cs typeface="+mn-cs"/>
              </a:rPr>
              <a:t>Maelezo</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err="1">
                <a:solidFill>
                  <a:prstClr val="white"/>
                </a:solidFill>
                <a:latin typeface="Calibri" panose="020F0502020204030204"/>
              </a:rPr>
              <a:t>Maelezo</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prstClr val="white"/>
                </a:solidFill>
                <a:effectLst/>
                <a:uLnTx/>
                <a:uFillTx/>
                <a:latin typeface="Calibri" panose="020F0502020204030204"/>
                <a:ea typeface="+mn-ea"/>
                <a:cs typeface="+mn-cs"/>
              </a:rPr>
              <a:t>Majibu</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a:solidFill>
                  <a:prstClr val="white"/>
                </a:solidFill>
                <a:latin typeface="Calibri" panose="020F0502020204030204"/>
              </a:rPr>
              <a:t>J</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ibu</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5" name="Rectangle: Rounded Corners 4">
            <a:extLst>
              <a:ext uri="{FF2B5EF4-FFF2-40B4-BE49-F238E27FC236}">
                <a16:creationId xmlns:a16="http://schemas.microsoft.com/office/drawing/2014/main" id="{587F6242-2E9A-9BDB-C191-85CADC9B0092}"/>
              </a:ext>
            </a:extLst>
          </p:cNvPr>
          <p:cNvSpPr/>
          <p:nvPr/>
        </p:nvSpPr>
        <p:spPr>
          <a:xfrm>
            <a:off x="5836615" y="2090827"/>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sz="2800" i="1" dirty="0">
                <a:solidFill>
                  <a:prstClr val="white"/>
                </a:solidFill>
                <a:latin typeface="Calibri" panose="020F0502020204030204"/>
              </a:rPr>
              <a:t>Instruction</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{Context}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sz="2800" i="1" dirty="0">
                <a:solidFill>
                  <a:prstClr val="white"/>
                </a:solidFill>
                <a:latin typeface="Calibri" panose="020F0502020204030204"/>
              </a:rPr>
              <a:t>Answer</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a:solidFill>
                  <a:prstClr val="white"/>
                </a:solidFill>
                <a:latin typeface="Calibri" panose="020F0502020204030204"/>
              </a:rPr>
              <a:t>Answer</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0345F8A0-1D81-6F62-0BEB-7B6CF1EB85DC}"/>
              </a:ext>
            </a:extLst>
          </p:cNvPr>
          <p:cNvPicPr>
            <a:picLocks noChangeAspect="1"/>
          </p:cNvPicPr>
          <p:nvPr/>
        </p:nvPicPr>
        <p:blipFill rotWithShape="1">
          <a:blip r:embed="rId3"/>
          <a:srcRect l="19138" t="34251" r="20835" b="34824"/>
          <a:stretch/>
        </p:blipFill>
        <p:spPr>
          <a:xfrm>
            <a:off x="-56785" y="81623"/>
            <a:ext cx="2019300" cy="979714"/>
          </a:xfrm>
          <a:prstGeom prst="rect">
            <a:avLst/>
          </a:prstGeom>
        </p:spPr>
      </p:pic>
    </p:spTree>
    <p:extLst>
      <p:ext uri="{BB962C8B-B14F-4D97-AF65-F5344CB8AC3E}">
        <p14:creationId xmlns:p14="http://schemas.microsoft.com/office/powerpoint/2010/main" val="237020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FF467-1E02-FE7E-1CE7-0610AED5FA41}"/>
              </a:ext>
            </a:extLst>
          </p:cNvPr>
          <p:cNvSpPr>
            <a:spLocks noGrp="1"/>
          </p:cNvSpPr>
          <p:nvPr>
            <p:ph type="title"/>
          </p:nvPr>
        </p:nvSpPr>
        <p:spPr/>
        <p:txBody>
          <a:bodyPr/>
          <a:lstStyle/>
          <a:p>
            <a:r>
              <a:rPr lang="en-GB" dirty="0"/>
              <a:t>Links</a:t>
            </a:r>
          </a:p>
        </p:txBody>
      </p:sp>
      <p:sp>
        <p:nvSpPr>
          <p:cNvPr id="5" name="Content Placeholder 4">
            <a:extLst>
              <a:ext uri="{FF2B5EF4-FFF2-40B4-BE49-F238E27FC236}">
                <a16:creationId xmlns:a16="http://schemas.microsoft.com/office/drawing/2014/main" id="{508870CC-D25B-B6DD-8FB0-50C48A6E845E}"/>
              </a:ext>
            </a:extLst>
          </p:cNvPr>
          <p:cNvSpPr>
            <a:spLocks noGrp="1"/>
          </p:cNvSpPr>
          <p:nvPr>
            <p:ph idx="1"/>
          </p:nvPr>
        </p:nvSpPr>
        <p:spPr/>
        <p:txBody>
          <a:bodyPr/>
          <a:lstStyle/>
          <a:p>
            <a:r>
              <a:rPr lang="en-GB" dirty="0">
                <a:hlinkClick r:id="rId2"/>
              </a:rPr>
              <a:t>https://github.com/Sartify/JasiriAI_Afrocentric</a:t>
            </a:r>
            <a:r>
              <a:rPr lang="en-GB" dirty="0"/>
              <a:t> </a:t>
            </a:r>
          </a:p>
          <a:p>
            <a:endParaRPr lang="en-GB" dirty="0"/>
          </a:p>
          <a:p>
            <a:endParaRPr lang="en-GB" dirty="0"/>
          </a:p>
          <a:p>
            <a:endParaRPr lang="en-GB" dirty="0"/>
          </a:p>
          <a:p>
            <a:r>
              <a:rPr lang="en-GB" dirty="0">
                <a:hlinkClick r:id="rId3"/>
              </a:rPr>
              <a:t>https://github.com/msamwelmollel/jasiri_presentation</a:t>
            </a:r>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64AC9261-C9D4-8BC8-2FA0-4E56C259E635}"/>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descr="A black and white cat logo&#10;&#10;Description automatically generated">
            <a:extLst>
              <a:ext uri="{FF2B5EF4-FFF2-40B4-BE49-F238E27FC236}">
                <a16:creationId xmlns:a16="http://schemas.microsoft.com/office/drawing/2014/main" id="{3A1F3C43-59DE-E764-8FEB-CD7166C445C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777033" y="429036"/>
            <a:ext cx="504000" cy="504000"/>
          </a:xfrm>
          <a:prstGeom prst="rect">
            <a:avLst/>
          </a:prstGeom>
        </p:spPr>
      </p:pic>
    </p:spTree>
    <p:extLst>
      <p:ext uri="{BB962C8B-B14F-4D97-AF65-F5344CB8AC3E}">
        <p14:creationId xmlns:p14="http://schemas.microsoft.com/office/powerpoint/2010/main" val="110153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Presenter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439374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3"/>
          <a:srcRect t="474" b="10646"/>
          <a:stretch>
            <a:fillRect/>
          </a:stretch>
        </p:blipFill>
        <p:spPr>
          <a:xfrm>
            <a:off x="481115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382280"/>
            <a:ext cx="11718264"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400" dirty="0"/>
              <a:t>Dr Michael Mollel, Co-Founder and CEO of </a:t>
            </a:r>
            <a:r>
              <a:rPr lang="en-US" sz="2400" dirty="0" err="1"/>
              <a:t>Sartify</a:t>
            </a:r>
            <a:r>
              <a:rPr lang="en-US" sz="2400" dirty="0"/>
              <a:t> LLC, has PhD in Information Communication Science and Engineering from </a:t>
            </a:r>
            <a:r>
              <a:rPr lang="en-US" sz="2400" dirty="0" err="1"/>
              <a:t>UoG</a:t>
            </a:r>
            <a:r>
              <a:rPr lang="en-US" sz="2400" dirty="0"/>
              <a:t> &amp; NM-AIST. Experience in AI, ML, and Wireless communications. Senior Researcher at the University of Glasgow. Received multiple awards - PhD Research Award from NM-AIST (2020), IEEE WCNC Best Paper Award (2019), and the best AI Use Case ITU Geneva (2024). Email: </a:t>
            </a:r>
            <a:r>
              <a:rPr lang="en-US" sz="2400" b="0" dirty="0">
                <a:hlinkClick r:id="rId4"/>
              </a:rPr>
              <a:t>michael.mollel@sartify.com</a:t>
            </a:r>
            <a:endParaRPr lang="en-US" sz="2400" b="0" dirty="0"/>
          </a:p>
        </p:txBody>
      </p:sp>
    </p:spTree>
    <p:extLst>
      <p:ext uri="{BB962C8B-B14F-4D97-AF65-F5344CB8AC3E}">
        <p14:creationId xmlns:p14="http://schemas.microsoft.com/office/powerpoint/2010/main" val="50347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sp>
        <p:nvSpPr>
          <p:cNvPr id="10" name="Content Placeholder 9">
            <a:extLst>
              <a:ext uri="{FF2B5EF4-FFF2-40B4-BE49-F238E27FC236}">
                <a16:creationId xmlns:a16="http://schemas.microsoft.com/office/drawing/2014/main" id="{DD6D2A6E-5657-C6DA-0326-340BC5EE30A9}"/>
              </a:ext>
            </a:extLst>
          </p:cNvPr>
          <p:cNvSpPr>
            <a:spLocks noGrp="1"/>
          </p:cNvSpPr>
          <p:nvPr>
            <p:ph idx="1"/>
          </p:nvPr>
        </p:nvSpPr>
        <p:spPr/>
        <p:txBody>
          <a:bodyPr/>
          <a:lstStyle/>
          <a:p>
            <a:pPr>
              <a:lnSpc>
                <a:spcPct val="200000"/>
              </a:lnSpc>
              <a:buFont typeface="Wingdings" panose="05000000000000000000" pitchFamily="2" charset="2"/>
              <a:buChar char="v"/>
            </a:pPr>
            <a:r>
              <a:rPr lang="en-GB" dirty="0"/>
              <a:t>About Sartify</a:t>
            </a:r>
          </a:p>
          <a:p>
            <a:pPr>
              <a:lnSpc>
                <a:spcPct val="200000"/>
              </a:lnSpc>
              <a:buFont typeface="Wingdings" panose="05000000000000000000" pitchFamily="2" charset="2"/>
              <a:buChar char="v"/>
            </a:pPr>
            <a:r>
              <a:rPr lang="en-GB" dirty="0"/>
              <a:t>Why Afrocentric AI</a:t>
            </a:r>
          </a:p>
          <a:p>
            <a:pPr>
              <a:lnSpc>
                <a:spcPct val="200000"/>
              </a:lnSpc>
              <a:buFont typeface="Wingdings" panose="05000000000000000000" pitchFamily="2" charset="2"/>
              <a:buChar char="v"/>
            </a:pPr>
            <a:r>
              <a:rPr lang="en-GB" dirty="0"/>
              <a:t>Use Cases</a:t>
            </a:r>
          </a:p>
          <a:p>
            <a:pPr>
              <a:lnSpc>
                <a:spcPct val="200000"/>
              </a:lnSpc>
              <a:buFont typeface="Wingdings" panose="05000000000000000000" pitchFamily="2" charset="2"/>
              <a:buChar char="v"/>
            </a:pPr>
            <a:r>
              <a:rPr lang="en-GB" dirty="0"/>
              <a:t>LLM</a:t>
            </a:r>
          </a:p>
          <a:p>
            <a:pPr>
              <a:lnSpc>
                <a:spcPct val="200000"/>
              </a:lnSpc>
              <a:buFont typeface="Wingdings" panose="05000000000000000000" pitchFamily="2" charset="2"/>
              <a:buChar char="v"/>
            </a:pPr>
            <a:r>
              <a:rPr lang="en-GB" dirty="0"/>
              <a:t>Code</a:t>
            </a:r>
          </a:p>
          <a:p>
            <a:pPr>
              <a:buFont typeface="Wingdings" panose="05000000000000000000" pitchFamily="2" charset="2"/>
              <a:buChar char="v"/>
            </a:pPr>
            <a:endParaRPr lang="en-GB" dirty="0"/>
          </a:p>
          <a:p>
            <a:pPr>
              <a:buFont typeface="Wingdings" panose="05000000000000000000" pitchFamily="2" charset="2"/>
              <a:buChar char="v"/>
            </a:pPr>
            <a:endParaRPr lang="en-GB" dirty="0"/>
          </a:p>
          <a:p>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1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a:solidFill>
                  <a:schemeClr val="accent1"/>
                </a:solidFill>
              </a:rPr>
              <a:t> Chatbot</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4EBE2C-E77B-EBD3-01E5-EC0F6F40C410}"/>
              </a:ext>
            </a:extLst>
          </p:cNvPr>
          <p:cNvSpPr>
            <a:spLocks noGrp="1"/>
          </p:cNvSpPr>
          <p:nvPr>
            <p:ph type="title"/>
          </p:nvPr>
        </p:nvSpPr>
        <p:spPr/>
        <p:txBody>
          <a:bodyPr/>
          <a:lstStyle/>
          <a:p>
            <a:r>
              <a:rPr lang="en-GB" dirty="0"/>
              <a:t>Why Afrocentric AI</a:t>
            </a:r>
          </a:p>
        </p:txBody>
      </p:sp>
      <p:sp>
        <p:nvSpPr>
          <p:cNvPr id="6" name="Content Placeholder 5">
            <a:extLst>
              <a:ext uri="{FF2B5EF4-FFF2-40B4-BE49-F238E27FC236}">
                <a16:creationId xmlns:a16="http://schemas.microsoft.com/office/drawing/2014/main" id="{69C04122-E502-D906-6FC6-F40FDD209992}"/>
              </a:ext>
            </a:extLst>
          </p:cNvPr>
          <p:cNvSpPr>
            <a:spLocks noGrp="1"/>
          </p:cNvSpPr>
          <p:nvPr>
            <p:ph idx="1"/>
          </p:nvPr>
        </p:nvSpPr>
        <p:spPr/>
        <p:txBody>
          <a:bodyPr/>
          <a:lstStyle/>
          <a:p>
            <a:r>
              <a:rPr lang="en-US" dirty="0"/>
              <a:t>Large Language Models (LLMs) like GPT have revolutionized natural language processing (NLP) capabilities. </a:t>
            </a:r>
            <a:r>
              <a:rPr lang="en-GB" dirty="0"/>
              <a:t>However, these models are typically closed-weight, meaning their weights are not publicly accessible.</a:t>
            </a:r>
          </a:p>
          <a:p>
            <a:r>
              <a:rPr lang="en-US" dirty="0"/>
              <a:t> Solution </a:t>
            </a:r>
            <a:r>
              <a:rPr lang="en-GB" dirty="0"/>
              <a:t>Open-weight models, on the other hand, offer transparency but often struggle with low-resource languages</a:t>
            </a:r>
          </a:p>
          <a:p>
            <a:r>
              <a:rPr lang="en-US" dirty="0">
                <a:solidFill>
                  <a:srgbClr val="FF0000"/>
                </a:solidFill>
              </a:rPr>
              <a:t>Gemma -2 - 2B </a:t>
            </a:r>
          </a:p>
          <a:p>
            <a:endParaRPr lang="en-GB" dirty="0"/>
          </a:p>
        </p:txBody>
      </p:sp>
      <p:pic>
        <p:nvPicPr>
          <p:cNvPr id="11" name="Picture 10">
            <a:extLst>
              <a:ext uri="{FF2B5EF4-FFF2-40B4-BE49-F238E27FC236}">
                <a16:creationId xmlns:a16="http://schemas.microsoft.com/office/drawing/2014/main" id="{36927B4F-9AAB-A3C7-2B61-8C29574CD689}"/>
              </a:ext>
            </a:extLst>
          </p:cNvPr>
          <p:cNvPicPr>
            <a:picLocks noChangeAspect="1"/>
          </p:cNvPicPr>
          <p:nvPr/>
        </p:nvPicPr>
        <p:blipFill>
          <a:blip r:embed="rId2"/>
          <a:stretch>
            <a:fillRect/>
          </a:stretch>
        </p:blipFill>
        <p:spPr>
          <a:xfrm>
            <a:off x="1844511" y="4041436"/>
            <a:ext cx="7596000" cy="925763"/>
          </a:xfrm>
          <a:prstGeom prst="rect">
            <a:avLst/>
          </a:prstGeom>
        </p:spPr>
      </p:pic>
      <p:pic>
        <p:nvPicPr>
          <p:cNvPr id="12" name="Picture 11">
            <a:extLst>
              <a:ext uri="{FF2B5EF4-FFF2-40B4-BE49-F238E27FC236}">
                <a16:creationId xmlns:a16="http://schemas.microsoft.com/office/drawing/2014/main" id="{4182FDC0-8A71-4206-C5DA-F06617FB0463}"/>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3AC86567-A989-9D92-A4FA-594709D18C5B}"/>
              </a:ext>
            </a:extLst>
          </p:cNvPr>
          <p:cNvPicPr>
            <a:picLocks noChangeAspect="1"/>
          </p:cNvPicPr>
          <p:nvPr/>
        </p:nvPicPr>
        <p:blipFill rotWithShape="1">
          <a:blip r:embed="rId4"/>
          <a:srcRect b="15831"/>
          <a:stretch/>
        </p:blipFill>
        <p:spPr>
          <a:xfrm>
            <a:off x="1523488" y="4967199"/>
            <a:ext cx="8134350" cy="1603418"/>
          </a:xfrm>
          <a:prstGeom prst="rect">
            <a:avLst/>
          </a:prstGeom>
        </p:spPr>
      </p:pic>
    </p:spTree>
    <p:extLst>
      <p:ext uri="{BB962C8B-B14F-4D97-AF65-F5344CB8AC3E}">
        <p14:creationId xmlns:p14="http://schemas.microsoft.com/office/powerpoint/2010/main" val="295942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D28F-1AF8-D589-72C0-5AC31C9243EB}"/>
              </a:ext>
            </a:extLst>
          </p:cNvPr>
          <p:cNvSpPr>
            <a:spLocks noGrp="1"/>
          </p:cNvSpPr>
          <p:nvPr>
            <p:ph type="title"/>
          </p:nvPr>
        </p:nvSpPr>
        <p:spPr/>
        <p:txBody>
          <a:bodyPr>
            <a:normAutofit/>
          </a:bodyPr>
          <a:lstStyle/>
          <a:p>
            <a:r>
              <a:rPr lang="en-GB" dirty="0"/>
              <a:t>Why Afrocentric</a:t>
            </a:r>
          </a:p>
        </p:txBody>
      </p:sp>
      <p:sp>
        <p:nvSpPr>
          <p:cNvPr id="3" name="Content Placeholder 2">
            <a:extLst>
              <a:ext uri="{FF2B5EF4-FFF2-40B4-BE49-F238E27FC236}">
                <a16:creationId xmlns:a16="http://schemas.microsoft.com/office/drawing/2014/main" id="{44D4430E-94EA-F82E-458D-050C0628CE73}"/>
              </a:ext>
            </a:extLst>
          </p:cNvPr>
          <p:cNvSpPr>
            <a:spLocks noGrp="1"/>
          </p:cNvSpPr>
          <p:nvPr>
            <p:ph idx="1"/>
          </p:nvPr>
        </p:nvSpPr>
        <p:spPr/>
        <p:txBody>
          <a:bodyPr/>
          <a:lstStyle/>
          <a:p>
            <a:r>
              <a:rPr lang="en-GB" dirty="0"/>
              <a:t>Open/Closed-weight struggle also with Domain-specific and Task-specific LLMs</a:t>
            </a:r>
          </a:p>
        </p:txBody>
      </p:sp>
      <p:pic>
        <p:nvPicPr>
          <p:cNvPr id="1026" name="Picture 2" descr="Medical benchmark vs Price">
            <a:extLst>
              <a:ext uri="{FF2B5EF4-FFF2-40B4-BE49-F238E27FC236}">
                <a16:creationId xmlns:a16="http://schemas.microsoft.com/office/drawing/2014/main" id="{6125BF61-24F3-67C5-332E-656EB1402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682" y="2672892"/>
            <a:ext cx="4428000" cy="3603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A8AEC2-34B7-948E-AFBC-799758C84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360" y="2799637"/>
            <a:ext cx="593359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5D4A146-A8C0-37BA-A2D2-5977E3F7A2FA}"/>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68277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6F20-B264-D6B1-4565-26146F3EC58F}"/>
              </a:ext>
            </a:extLst>
          </p:cNvPr>
          <p:cNvSpPr>
            <a:spLocks noGrp="1"/>
          </p:cNvSpPr>
          <p:nvPr>
            <p:ph type="title"/>
          </p:nvPr>
        </p:nvSpPr>
        <p:spPr/>
        <p:txBody>
          <a:bodyPr/>
          <a:lstStyle/>
          <a:p>
            <a:r>
              <a:rPr lang="en-GB" dirty="0"/>
              <a:t>Use Cases</a:t>
            </a:r>
          </a:p>
        </p:txBody>
      </p:sp>
      <p:sp>
        <p:nvSpPr>
          <p:cNvPr id="3" name="Content Placeholder 2">
            <a:extLst>
              <a:ext uri="{FF2B5EF4-FFF2-40B4-BE49-F238E27FC236}">
                <a16:creationId xmlns:a16="http://schemas.microsoft.com/office/drawing/2014/main" id="{08AC6E71-6C03-A885-56B5-3684DE8532B1}"/>
              </a:ext>
            </a:extLst>
          </p:cNvPr>
          <p:cNvSpPr>
            <a:spLocks noGrp="1"/>
          </p:cNvSpPr>
          <p:nvPr>
            <p:ph idx="1"/>
          </p:nvPr>
        </p:nvSpPr>
        <p:spPr/>
        <p:txBody>
          <a:bodyPr/>
          <a:lstStyle/>
          <a:p>
            <a:r>
              <a:rPr lang="en-GB" dirty="0"/>
              <a:t>Small Business Support: LLMs can handle customer inquiries, resolve issues, and provide information, reducing the need for human agents.</a:t>
            </a:r>
          </a:p>
          <a:p>
            <a:r>
              <a:rPr lang="en-GB" dirty="0"/>
              <a:t>Education: Offering customized learning experiences, answering student queries, and providing assignment feedback.</a:t>
            </a:r>
          </a:p>
          <a:p>
            <a:r>
              <a:rPr lang="en-GB" dirty="0"/>
              <a:t>Public Services: Providing accurate and timely information to the public on government services, policies, and announcements.</a:t>
            </a:r>
          </a:p>
          <a:p>
            <a:r>
              <a:rPr lang="en-GB" dirty="0"/>
              <a:t>Health: Assisting doctors by </a:t>
            </a:r>
            <a:r>
              <a:rPr lang="en-GB" dirty="0" err="1"/>
              <a:t>analyzing</a:t>
            </a:r>
            <a:r>
              <a:rPr lang="en-GB" dirty="0"/>
              <a:t> patient data, suggesting possible diagnoses, and recommending treatment options.</a:t>
            </a:r>
          </a:p>
          <a:p>
            <a:r>
              <a:rPr lang="en-GB" dirty="0"/>
              <a:t>Law: </a:t>
            </a:r>
            <a:r>
              <a:rPr lang="en-GB" dirty="0" err="1"/>
              <a:t>Analyzing</a:t>
            </a:r>
            <a:r>
              <a:rPr lang="en-GB" dirty="0"/>
              <a:t> case law, statutes, and legal documents to assist lawyers in preparing cases.</a:t>
            </a:r>
          </a:p>
        </p:txBody>
      </p:sp>
      <p:pic>
        <p:nvPicPr>
          <p:cNvPr id="4" name="Picture 3">
            <a:extLst>
              <a:ext uri="{FF2B5EF4-FFF2-40B4-BE49-F238E27FC236}">
                <a16:creationId xmlns:a16="http://schemas.microsoft.com/office/drawing/2014/main" id="{DA33A277-2C1F-FC74-943E-D93014239E40}"/>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5193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GB" dirty="0">
                <a:solidFill>
                  <a:srgbClr val="0D0D0D"/>
                </a:solidFill>
                <a:latin typeface="Söhne"/>
              </a:rPr>
              <a:t>               Technical</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2365976"/>
            <a:ext cx="12191999" cy="4492023"/>
          </a:xfrm>
        </p:spPr>
        <p:txBody>
          <a:bodyPr>
            <a:normAutofit/>
          </a:bodyPr>
          <a:lstStyle/>
          <a:p>
            <a:pPr marL="0" indent="0" algn="ctr">
              <a:buNone/>
            </a:pPr>
            <a:endParaRPr lang="en-US" dirty="0"/>
          </a:p>
          <a:p>
            <a:pPr marL="0" indent="0" algn="ctr">
              <a:buNone/>
            </a:pPr>
            <a:r>
              <a:rPr lang="en-US" sz="3200" b="1" dirty="0"/>
              <a:t>Local LLMs</a:t>
            </a:r>
          </a:p>
          <a:p>
            <a:pPr marL="0" indent="0" algn="ctr">
              <a:buNone/>
            </a:pPr>
            <a:endParaRPr lang="en-US" dirty="0"/>
          </a:p>
          <a:p>
            <a:pPr marL="514350" indent="-514350" algn="just">
              <a:buFont typeface="+mj-lt"/>
              <a:buAutoNum type="arabicPeriod"/>
            </a:pPr>
            <a:r>
              <a:rPr lang="en-US" b="1" dirty="0">
                <a:solidFill>
                  <a:srgbClr val="0D0D0D"/>
                </a:solidFill>
                <a:latin typeface="Söhne"/>
              </a:rPr>
              <a:t>Vocabulary Expansion</a:t>
            </a:r>
          </a:p>
          <a:p>
            <a:pPr marL="514350" indent="-514350" algn="just">
              <a:buFont typeface="+mj-lt"/>
              <a:buAutoNum type="arabicPeriod"/>
            </a:pPr>
            <a:r>
              <a:rPr lang="en-US" b="1" dirty="0">
                <a:solidFill>
                  <a:srgbClr val="0D0D0D"/>
                </a:solidFill>
                <a:latin typeface="Söhne"/>
              </a:rPr>
              <a:t>Continue the Pretraining Foundation Model</a:t>
            </a:r>
          </a:p>
          <a:p>
            <a:pPr marL="514350" indent="-514350" algn="just">
              <a:buFont typeface="+mj-lt"/>
              <a:buAutoNum type="arabicPeriod"/>
            </a:pPr>
            <a:r>
              <a:rPr lang="en-US" b="1" dirty="0">
                <a:solidFill>
                  <a:srgbClr val="0D0D0D"/>
                </a:solidFill>
                <a:latin typeface="Söhne"/>
              </a:rPr>
              <a:t>Finetuning for Instruction Following</a:t>
            </a:r>
          </a:p>
          <a:p>
            <a:pPr marL="514350" indent="-514350" algn="just">
              <a:buFont typeface="+mj-lt"/>
              <a:buAutoNum type="arabicPeriod"/>
            </a:pPr>
            <a:r>
              <a:rPr lang="en-US" b="1" dirty="0">
                <a:solidFill>
                  <a:srgbClr val="0D0D0D"/>
                </a:solidFill>
                <a:latin typeface="Söhne"/>
              </a:rPr>
              <a:t>Finetuning for Model Alignment </a:t>
            </a:r>
          </a:p>
          <a:p>
            <a:pPr marL="514350" indent="-514350" algn="just">
              <a:buFont typeface="+mj-lt"/>
              <a:buAutoNum type="arabicPeriod"/>
            </a:pPr>
            <a:r>
              <a:rPr lang="en-US" b="1" dirty="0">
                <a:solidFill>
                  <a:srgbClr val="0D0D0D"/>
                </a:solidFill>
                <a:latin typeface="Söhne"/>
              </a:rPr>
              <a:t>Low-Rank Adaptation (</a:t>
            </a:r>
            <a:r>
              <a:rPr lang="en-US" b="1" dirty="0" err="1">
                <a:solidFill>
                  <a:srgbClr val="0D0D0D"/>
                </a:solidFill>
                <a:latin typeface="Söhne"/>
              </a:rPr>
              <a:t>LoRA</a:t>
            </a:r>
            <a:r>
              <a:rPr lang="en-US" b="1" dirty="0">
                <a:solidFill>
                  <a:srgbClr val="0D0D0D"/>
                </a:solidFill>
                <a:latin typeface="Söhne"/>
              </a:rPr>
              <a: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Prompting and RAG are equivalent to feature engineering (data augmentation, to be exact) in the traditional ML paradigm while finetuning and pretraining are equivalent to model training. So, all three are needed for the best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Andriy </a:t>
            </a:r>
            <a:r>
              <a:rPr kumimoji="0" lang="en-US" sz="1800" b="0" i="0" u="none" strike="noStrike" kern="1200" cap="none" spc="0" normalizeH="0" baseline="0" noProof="0" dirty="0" err="1">
                <a:ln>
                  <a:noFill/>
                </a:ln>
                <a:solidFill>
                  <a:srgbClr val="0070C0"/>
                </a:solidFill>
                <a:effectLst/>
                <a:uLnTx/>
                <a:uFillTx/>
                <a:latin typeface="Calibri" panose="020F0502020204030204"/>
                <a:ea typeface="+mn-ea"/>
                <a:cs typeface="+mn-cs"/>
              </a:rPr>
              <a:t>Burkov</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AD47"/>
                </a:solidFill>
                <a:effectLst/>
                <a:uLnTx/>
                <a:uFillTx/>
                <a:latin typeface="Calibri" panose="020F0502020204030204"/>
                <a:ea typeface="+mn-ea"/>
                <a:cs typeface="+mn-cs"/>
              </a:rPr>
              <a:t>TalentNeuron</a:t>
            </a:r>
            <a:endPar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4B28B3-7DC9-1133-BD16-780CCD48A249}"/>
              </a:ext>
            </a:extLst>
          </p:cNvPr>
          <p:cNvSpPr/>
          <p:nvPr/>
        </p:nvSpPr>
        <p:spPr>
          <a:xfrm>
            <a:off x="6173338" y="5161128"/>
            <a:ext cx="4403677" cy="63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D0D0D"/>
                </a:solidFill>
                <a:effectLst/>
                <a:uLnTx/>
                <a:uFillTx/>
                <a:latin typeface="Söhne"/>
                <a:ea typeface="+mn-ea"/>
                <a:cs typeface="+mn-cs"/>
              </a:rPr>
              <a:t>Advance Finetuning </a:t>
            </a: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pic>
        <p:nvPicPr>
          <p:cNvPr id="10" name="Picture 9">
            <a:extLst>
              <a:ext uri="{FF2B5EF4-FFF2-40B4-BE49-F238E27FC236}">
                <a16:creationId xmlns:a16="http://schemas.microsoft.com/office/drawing/2014/main" id="{A2512F52-5CD1-A15E-B8B7-03966C7718A1}"/>
              </a:ext>
            </a:extLst>
          </p:cNvPr>
          <p:cNvPicPr>
            <a:picLocks noChangeAspect="1"/>
          </p:cNvPicPr>
          <p:nvPr/>
        </p:nvPicPr>
        <p:blipFill rotWithShape="1">
          <a:blip r:embed="rId3"/>
          <a:srcRect l="19138" t="34251" r="20835" b="34824"/>
          <a:stretch/>
        </p:blipFill>
        <p:spPr>
          <a:xfrm>
            <a:off x="0" y="0"/>
            <a:ext cx="2019300" cy="979714"/>
          </a:xfrm>
          <a:prstGeom prst="rect">
            <a:avLst/>
          </a:prstGeom>
        </p:spPr>
      </p:pic>
    </p:spTree>
    <p:extLst>
      <p:ext uri="{BB962C8B-B14F-4D97-AF65-F5344CB8AC3E}">
        <p14:creationId xmlns:p14="http://schemas.microsoft.com/office/powerpoint/2010/main" val="1431066193"/>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Props1.xml><?xml version="1.0" encoding="utf-8"?>
<ds:datastoreItem xmlns:ds="http://schemas.openxmlformats.org/officeDocument/2006/customXml" ds:itemID="{C67EE8EB-70CF-1A41-AE8F-3506C6BC4A0A}">
  <ds:schemaRefs>
    <ds:schemaRef ds:uri="http://schemas.microsoft.com/sharepoint/v3/contenttype/forms"/>
  </ds:schemaRefs>
</ds:datastoreItem>
</file>

<file path=customXml/itemProps2.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8446</TotalTime>
  <Words>1088</Words>
  <Application>Microsoft Office PowerPoint</Application>
  <PresentationFormat>Widescreen</PresentationFormat>
  <Paragraphs>133</Paragraphs>
  <Slides>14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AvenirNext LT Pro Regular</vt:lpstr>
      <vt:lpstr>Calibri</vt:lpstr>
      <vt:lpstr>Calibri Light</vt:lpstr>
      <vt:lpstr>Satoshi-Regular</vt:lpstr>
      <vt:lpstr>Söhne</vt:lpstr>
      <vt:lpstr>Wingdings</vt:lpstr>
      <vt:lpstr>2_Office Theme</vt:lpstr>
      <vt:lpstr>Office Theme</vt:lpstr>
      <vt:lpstr>Building Afrocentric AI Models</vt:lpstr>
      <vt:lpstr>                   Presenter  </vt:lpstr>
      <vt:lpstr>Overview of the Presentation</vt:lpstr>
      <vt:lpstr>About Sartify</vt:lpstr>
      <vt:lpstr>About Sartify </vt:lpstr>
      <vt:lpstr>Why Afrocentric AI</vt:lpstr>
      <vt:lpstr>Why Afrocentric</vt:lpstr>
      <vt:lpstr>Use Cases</vt:lpstr>
      <vt:lpstr>               Technical Part of LLM</vt:lpstr>
      <vt:lpstr>                          Vocabulary Expansion</vt:lpstr>
      <vt:lpstr>Vocabulary Expansion</vt:lpstr>
      <vt:lpstr>Continue the Pretraining </vt:lpstr>
      <vt:lpstr>Finetuning for Instruction Following </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42</cp:revision>
  <dcterms:modified xsi:type="dcterms:W3CDTF">2024-08-01T22:29:04Z</dcterms:modified>
</cp:coreProperties>
</file>